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58" r:id="rId3"/>
    <p:sldId id="259" r:id="rId4"/>
    <p:sldId id="289" r:id="rId5"/>
    <p:sldId id="261" r:id="rId6"/>
    <p:sldId id="262" r:id="rId7"/>
    <p:sldId id="263" r:id="rId8"/>
    <p:sldId id="264" r:id="rId9"/>
    <p:sldId id="272" r:id="rId10"/>
    <p:sldId id="273" r:id="rId11"/>
    <p:sldId id="274" r:id="rId12"/>
    <p:sldId id="268" r:id="rId13"/>
    <p:sldId id="269" r:id="rId14"/>
    <p:sldId id="271" r:id="rId15"/>
    <p:sldId id="275" r:id="rId16"/>
    <p:sldId id="283" r:id="rId17"/>
    <p:sldId id="276" r:id="rId18"/>
    <p:sldId id="277" r:id="rId19"/>
    <p:sldId id="278" r:id="rId20"/>
    <p:sldId id="279" r:id="rId21"/>
    <p:sldId id="280" r:id="rId22"/>
    <p:sldId id="287" r:id="rId23"/>
    <p:sldId id="282" r:id="rId24"/>
    <p:sldId id="285" r:id="rId25"/>
    <p:sldId id="288" r:id="rId26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124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085ED-56B4-45A6-801A-98AC77E76501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3872C-8A4C-45D2-AF62-240BF2DAD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392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3872C-8A4C-45D2-AF62-240BF2DAD4C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587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4E18F-170A-479A-8042-7CA03643CD9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96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423A9-C257-460A-A8ED-9083CE03CE3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79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18CC2-2CC3-487C-9261-3FFBD8327CD7}" type="datetime1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4525-021D-496D-B39D-9668564A1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026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9EC3-F3AD-49F6-B61C-F744E99585EF}" type="datetime1">
              <a:rPr lang="en-US" smtClean="0"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4525-021D-496D-B39D-9668564A1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176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4E6D-FF78-4213-9A94-5AD7E8BAF6AF}" type="datetime1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4525-021D-496D-B39D-9668564A1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7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8FE08-4F2B-4D90-8FD3-3E908EFA0646}" type="datetime1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4525-021D-496D-B39D-9668564A1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1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4082-75A6-45B9-B1EC-227EF1498379}" type="datetime1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4525-021D-496D-B39D-9668564A1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54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5CDD-5FA9-4586-BFC8-8517EFBE6283}" type="datetime1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220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79849-D126-4A9A-B619-AACE02E09979}" type="datetime1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4525-021D-496D-B39D-9668564A1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30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A1781-2532-41F3-A482-D7AF2302FEAB}" type="datetime1">
              <a:rPr lang="en-US" smtClean="0"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4525-021D-496D-B39D-9668564A1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071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402F9-2171-4E57-8868-371273E20377}" type="datetime1">
              <a:rPr lang="en-US" smtClean="0"/>
              <a:t>10/12/2014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4525-021D-496D-B39D-9668564A1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93BF-F2EA-4DD5-AD2A-7EA3B14C8243}" type="datetime1">
              <a:rPr lang="en-US" smtClean="0"/>
              <a:t>10/12/2014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4525-021D-496D-B39D-9668564A1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51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4BD8-531F-4417-BAFB-727911D1414B}" type="datetime1">
              <a:rPr lang="en-US" smtClean="0"/>
              <a:t>10/12/2014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4525-021D-496D-B39D-9668564A1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2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FC91-1441-4CCB-8CAA-06350DB11A0F}" type="datetime1">
              <a:rPr lang="en-US" smtClean="0"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4525-021D-496D-B39D-9668564A1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189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050C0-1677-44ED-BBF9-6BCF71DCD8A2}" type="datetime1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74525-021D-496D-B39D-9668564A1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052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Solving Your Problem by Generalization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 “</a:t>
            </a:r>
            <a:r>
              <a:rPr lang="en-US" dirty="0" err="1" smtClean="0"/>
              <a:t>Bootcamp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Lesson 7.1</a:t>
            </a: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8" name="Picture 7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4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4525-021D-496D-B39D-9668564A13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99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number-list-starting-from-2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(number-list-starting-from-2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 empty]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(cons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(list 2 (first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(number-list-starting-from-3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 (rest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5029200"/>
            <a:ext cx="5105400" cy="76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Oh, dear.  Now we have to write </a:t>
            </a:r>
            <a:r>
              <a:rPr lang="en-US" b="1" dirty="0" smtClean="0">
                <a:solidFill>
                  <a:schemeClr val="tx1"/>
                </a:solidFill>
              </a:rPr>
              <a:t>number-list-starting-from-3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4525-021D-496D-B39D-9668564A137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5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number-list-starting-from-3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(number-list-starting-from-3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 empty]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(cons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(list 2 (first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(number-list-starting-from-4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 (rest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5029200"/>
            <a:ext cx="5105400" cy="76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You should be able to guess where this is going...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4525-021D-496D-B39D-9668564A137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4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generalize!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cs typeface="Consolas" pitchFamily="49" charset="0"/>
              </a:rPr>
              <a:t>Add an extra parameter for the starting point of the numbering.</a:t>
            </a:r>
          </a:p>
          <a:p>
            <a:pPr marL="0" indent="0"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number-list-from :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ListOf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&lt;X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Number -&gt;  </a:t>
            </a:r>
          </a:p>
          <a:p>
            <a:pPr marL="0" indent="0"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              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NumberedListOf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&lt;X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RETURNS: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a list with same elements as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, but </a:t>
            </a: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 numbered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starting at n.</a:t>
            </a:r>
          </a:p>
          <a:p>
            <a:pPr marL="0" indent="0"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EXAMPLE: (number-list-from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list 88 77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 2) 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         = (list (list 2 88) (list 3 77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))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4525-021D-496D-B39D-9668564A137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7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Now we have a nice structural 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STRATEGY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: Structural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decomp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. on </a:t>
            </a:r>
          </a:p>
          <a:p>
            <a:pPr marL="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: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ListOf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&lt;X&gt;</a:t>
            </a:r>
          </a:p>
          <a:p>
            <a:pPr marL="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define (number-list-from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n)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 empty]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[else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(cons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  (list n (first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  (number-list-from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    (rest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    (+ n 1)))]))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4525-021D-496D-B39D-9668564A137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21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But remember to recover the original function!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(define (number-list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(number-list-from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1))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4525-021D-496D-B39D-9668564A137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97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mark-depth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(define-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(left data right))</a:t>
            </a:r>
          </a:p>
          <a:p>
            <a:pPr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A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&lt;X&gt; is either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-- empty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-- (make-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&lt;X&gt; X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&lt;X&gt;)</a:t>
            </a: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48200" y="4191000"/>
            <a:ext cx="3505200" cy="2133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A </a:t>
            </a:r>
            <a:r>
              <a:rPr lang="en-US" b="1" dirty="0" err="1">
                <a:solidFill>
                  <a:schemeClr val="tx1"/>
                </a:solidFill>
              </a:rPr>
              <a:t>Bintree</a:t>
            </a:r>
            <a:r>
              <a:rPr lang="en-US" b="1" dirty="0">
                <a:solidFill>
                  <a:schemeClr val="tx1"/>
                </a:solidFill>
              </a:rPr>
              <a:t>&lt;X&gt;</a:t>
            </a:r>
            <a:r>
              <a:rPr lang="en-US" dirty="0">
                <a:solidFill>
                  <a:schemeClr val="tx1"/>
                </a:solidFill>
              </a:rPr>
              <a:t> is a binary tree with a value of type </a:t>
            </a:r>
            <a:r>
              <a:rPr lang="en-US" b="1" dirty="0">
                <a:solidFill>
                  <a:schemeClr val="tx1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 in each of its nodes.  </a:t>
            </a:r>
            <a:r>
              <a:rPr lang="en-US" dirty="0" smtClean="0">
                <a:solidFill>
                  <a:schemeClr val="tx1"/>
                </a:solidFill>
              </a:rPr>
              <a:t>For example, you might have  </a:t>
            </a:r>
            <a:r>
              <a:rPr lang="en-US" b="1" dirty="0" err="1" smtClean="0">
                <a:solidFill>
                  <a:schemeClr val="tx1"/>
                </a:solidFill>
              </a:rPr>
              <a:t>BintreeOfSardines</a:t>
            </a:r>
            <a:r>
              <a:rPr lang="en-US" dirty="0" smtClean="0">
                <a:solidFill>
                  <a:schemeClr val="tx1"/>
                </a:solidFill>
              </a:rPr>
              <a:t>. This </a:t>
            </a:r>
            <a:r>
              <a:rPr lang="en-US" dirty="0">
                <a:solidFill>
                  <a:schemeClr val="tx1"/>
                </a:solidFill>
              </a:rPr>
              <a:t>is, of course, a different notion of binary tree than we saw last week.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4525-021D-496D-B39D-9668564A137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5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mark-depth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mark-depth :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&lt;X&gt; -&gt;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&lt;Number&gt;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RETURNS: a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like the original, but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with each node labeled by its depth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4525-021D-496D-B39D-9668564A137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5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4876800" y="1638300"/>
            <a:ext cx="3912348" cy="2895600"/>
            <a:chOff x="381000" y="1600200"/>
            <a:chExt cx="3912348" cy="2895600"/>
          </a:xfrm>
        </p:grpSpPr>
        <p:sp>
          <p:nvSpPr>
            <p:cNvPr id="35" name="Oval 34"/>
            <p:cNvSpPr/>
            <p:nvPr/>
          </p:nvSpPr>
          <p:spPr>
            <a:xfrm>
              <a:off x="457200" y="3695700"/>
              <a:ext cx="1219200" cy="76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2209800" y="3695700"/>
              <a:ext cx="1219200" cy="76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grpSp>
          <p:nvGrpSpPr>
            <p:cNvPr id="37" name="Group 11"/>
            <p:cNvGrpSpPr/>
            <p:nvPr/>
          </p:nvGrpSpPr>
          <p:grpSpPr>
            <a:xfrm>
              <a:off x="1295400" y="2647950"/>
              <a:ext cx="2971800" cy="762000"/>
              <a:chOff x="1295400" y="2667000"/>
              <a:chExt cx="2971800" cy="762000"/>
            </a:xfrm>
          </p:grpSpPr>
          <p:sp>
            <p:nvSpPr>
              <p:cNvPr id="49" name="Oval 48"/>
              <p:cNvSpPr/>
              <p:nvPr/>
            </p:nvSpPr>
            <p:spPr>
              <a:xfrm>
                <a:off x="1295400" y="2667000"/>
                <a:ext cx="1219200" cy="7620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3048000" y="2667000"/>
                <a:ext cx="1219200" cy="7620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2171700" y="1600200"/>
              <a:ext cx="1219200" cy="76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0</a:t>
              </a:r>
            </a:p>
          </p:txBody>
        </p:sp>
        <p:cxnSp>
          <p:nvCxnSpPr>
            <p:cNvPr id="39" name="Straight Arrow Connector 38"/>
            <p:cNvCxnSpPr>
              <a:stCxn id="38" idx="3"/>
              <a:endCxn id="49" idx="0"/>
            </p:cNvCxnSpPr>
            <p:nvPr/>
          </p:nvCxnSpPr>
          <p:spPr>
            <a:xfrm rot="5400000">
              <a:off x="1928953" y="2226655"/>
              <a:ext cx="397342" cy="4452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38" idx="5"/>
              <a:endCxn id="50" idx="0"/>
            </p:cNvCxnSpPr>
            <p:nvPr/>
          </p:nvCxnSpPr>
          <p:spPr>
            <a:xfrm rot="16200000" flipH="1">
              <a:off x="3236305" y="2226655"/>
              <a:ext cx="397342" cy="4452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49" idx="3"/>
              <a:endCxn id="35" idx="0"/>
            </p:cNvCxnSpPr>
            <p:nvPr/>
          </p:nvCxnSpPr>
          <p:spPr>
            <a:xfrm rot="5400000">
              <a:off x="1071703" y="3293455"/>
              <a:ext cx="397342" cy="4071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50" idx="3"/>
              <a:endCxn id="36" idx="0"/>
            </p:cNvCxnSpPr>
            <p:nvPr/>
          </p:nvCxnSpPr>
          <p:spPr>
            <a:xfrm rot="5400000">
              <a:off x="2824303" y="3293455"/>
              <a:ext cx="397342" cy="4071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49" idx="5"/>
            </p:cNvCxnSpPr>
            <p:nvPr/>
          </p:nvCxnSpPr>
          <p:spPr>
            <a:xfrm rot="16200000" flipH="1">
              <a:off x="2360005" y="3274405"/>
              <a:ext cx="130642" cy="1785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rot="16200000" flipH="1">
              <a:off x="3300553" y="4319447"/>
              <a:ext cx="130642" cy="1785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rot="16200000" flipH="1">
              <a:off x="4138753" y="3252647"/>
              <a:ext cx="130642" cy="1785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rot="16200000" flipH="1">
              <a:off x="1471753" y="4319447"/>
              <a:ext cx="130642" cy="1785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rot="10800000" flipV="1">
              <a:off x="381000" y="4343400"/>
              <a:ext cx="304800" cy="1524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rot="10800000" flipV="1">
              <a:off x="2057400" y="4343400"/>
              <a:ext cx="304800" cy="1524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Right Arrow 50"/>
          <p:cNvSpPr/>
          <p:nvPr/>
        </p:nvSpPr>
        <p:spPr>
          <a:xfrm>
            <a:off x="4572000" y="2843784"/>
            <a:ext cx="914400" cy="484632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381000" y="1638300"/>
            <a:ext cx="3962400" cy="2895600"/>
            <a:chOff x="381000" y="1600200"/>
            <a:chExt cx="3962400" cy="2895600"/>
          </a:xfrm>
        </p:grpSpPr>
        <p:sp>
          <p:nvSpPr>
            <p:cNvPr id="70" name="Oval 69"/>
            <p:cNvSpPr/>
            <p:nvPr/>
          </p:nvSpPr>
          <p:spPr>
            <a:xfrm>
              <a:off x="457200" y="3695700"/>
              <a:ext cx="1219200" cy="76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prstClr val="black"/>
                  </a:solidFill>
                </a:rPr>
                <a:t>"bar"</a:t>
              </a:r>
            </a:p>
          </p:txBody>
        </p:sp>
        <p:sp>
          <p:nvSpPr>
            <p:cNvPr id="71" name="Oval 70"/>
            <p:cNvSpPr/>
            <p:nvPr/>
          </p:nvSpPr>
          <p:spPr>
            <a:xfrm>
              <a:off x="2057400" y="3695700"/>
              <a:ext cx="1524000" cy="76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prstClr val="black"/>
                  </a:solidFill>
                </a:rPr>
                <a:t>"</a:t>
              </a:r>
              <a:r>
                <a:rPr lang="en-US" sz="2400" dirty="0" err="1" smtClean="0">
                  <a:solidFill>
                    <a:prstClr val="black"/>
                  </a:solidFill>
                </a:rPr>
                <a:t>quux</a:t>
              </a:r>
              <a:r>
                <a:rPr lang="en-US" sz="2400" dirty="0" smtClean="0">
                  <a:solidFill>
                    <a:prstClr val="black"/>
                  </a:solidFill>
                </a:rPr>
                <a:t>"</a:t>
              </a:r>
            </a:p>
          </p:txBody>
        </p:sp>
        <p:grpSp>
          <p:nvGrpSpPr>
            <p:cNvPr id="72" name="Group 11"/>
            <p:cNvGrpSpPr/>
            <p:nvPr/>
          </p:nvGrpSpPr>
          <p:grpSpPr>
            <a:xfrm>
              <a:off x="1295400" y="2647950"/>
              <a:ext cx="3048000" cy="762000"/>
              <a:chOff x="1295400" y="2667000"/>
              <a:chExt cx="3048000" cy="762000"/>
            </a:xfrm>
          </p:grpSpPr>
          <p:sp>
            <p:nvSpPr>
              <p:cNvPr id="84" name="Oval 83"/>
              <p:cNvSpPr/>
              <p:nvPr/>
            </p:nvSpPr>
            <p:spPr>
              <a:xfrm>
                <a:off x="1295400" y="2667000"/>
                <a:ext cx="1219200" cy="7620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prstClr val="black"/>
                    </a:solidFill>
                  </a:rPr>
                  <a:t>"</a:t>
                </a:r>
                <a:r>
                  <a:rPr lang="en-US" sz="2400" dirty="0" err="1" smtClean="0">
                    <a:solidFill>
                      <a:prstClr val="black"/>
                    </a:solidFill>
                  </a:rPr>
                  <a:t>foo</a:t>
                </a:r>
                <a:r>
                  <a:rPr lang="en-US" sz="2400" dirty="0" smtClean="0">
                    <a:solidFill>
                      <a:prstClr val="black"/>
                    </a:solidFill>
                  </a:rPr>
                  <a:t>"</a:t>
                </a:r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2971800" y="2667000"/>
                <a:ext cx="1371600" cy="7620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prstClr val="black"/>
                    </a:solidFill>
                  </a:rPr>
                  <a:t>"</a:t>
                </a:r>
                <a:r>
                  <a:rPr lang="en-US" sz="2400" dirty="0" err="1" smtClean="0">
                    <a:solidFill>
                      <a:prstClr val="black"/>
                    </a:solidFill>
                  </a:rPr>
                  <a:t>frob</a:t>
                </a:r>
                <a:r>
                  <a:rPr lang="en-US" sz="2400" dirty="0" smtClean="0">
                    <a:solidFill>
                      <a:prstClr val="black"/>
                    </a:solidFill>
                  </a:rPr>
                  <a:t>"</a:t>
                </a:r>
              </a:p>
            </p:txBody>
          </p:sp>
        </p:grpSp>
        <p:sp>
          <p:nvSpPr>
            <p:cNvPr id="73" name="Oval 72"/>
            <p:cNvSpPr/>
            <p:nvPr/>
          </p:nvSpPr>
          <p:spPr>
            <a:xfrm>
              <a:off x="2171700" y="1600200"/>
              <a:ext cx="1219200" cy="76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prstClr val="black"/>
                  </a:solidFill>
                </a:rPr>
                <a:t>"</a:t>
              </a:r>
              <a:r>
                <a:rPr lang="en-US" sz="2400" dirty="0" err="1" smtClean="0">
                  <a:solidFill>
                    <a:prstClr val="black"/>
                  </a:solidFill>
                </a:rPr>
                <a:t>baz</a:t>
              </a:r>
              <a:r>
                <a:rPr lang="en-US" sz="2400" dirty="0" smtClean="0">
                  <a:solidFill>
                    <a:prstClr val="black"/>
                  </a:solidFill>
                </a:rPr>
                <a:t>"</a:t>
              </a:r>
            </a:p>
          </p:txBody>
        </p:sp>
        <p:cxnSp>
          <p:nvCxnSpPr>
            <p:cNvPr id="74" name="Straight Arrow Connector 73"/>
            <p:cNvCxnSpPr>
              <a:stCxn id="73" idx="3"/>
              <a:endCxn id="84" idx="0"/>
            </p:cNvCxnSpPr>
            <p:nvPr/>
          </p:nvCxnSpPr>
          <p:spPr>
            <a:xfrm rot="5400000">
              <a:off x="1928953" y="2226655"/>
              <a:ext cx="397342" cy="4452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stCxn id="73" idx="5"/>
              <a:endCxn id="85" idx="0"/>
            </p:cNvCxnSpPr>
            <p:nvPr/>
          </p:nvCxnSpPr>
          <p:spPr>
            <a:xfrm>
              <a:off x="3212352" y="2250608"/>
              <a:ext cx="445248" cy="39734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>
              <a:stCxn id="84" idx="3"/>
              <a:endCxn id="70" idx="0"/>
            </p:cNvCxnSpPr>
            <p:nvPr/>
          </p:nvCxnSpPr>
          <p:spPr>
            <a:xfrm rot="5400000">
              <a:off x="1071703" y="3293455"/>
              <a:ext cx="397342" cy="4071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85" idx="3"/>
              <a:endCxn id="71" idx="0"/>
            </p:cNvCxnSpPr>
            <p:nvPr/>
          </p:nvCxnSpPr>
          <p:spPr>
            <a:xfrm flipH="1">
              <a:off x="2819400" y="3298358"/>
              <a:ext cx="353266" cy="39734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>
              <a:stCxn id="84" idx="5"/>
            </p:cNvCxnSpPr>
            <p:nvPr/>
          </p:nvCxnSpPr>
          <p:spPr>
            <a:xfrm rot="16200000" flipH="1">
              <a:off x="2360005" y="3274405"/>
              <a:ext cx="130642" cy="1785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 rot="16200000" flipH="1">
              <a:off x="3300553" y="4319447"/>
              <a:ext cx="130642" cy="1785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 rot="16200000" flipH="1">
              <a:off x="4138753" y="3252647"/>
              <a:ext cx="130642" cy="1785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 rot="16200000" flipH="1">
              <a:off x="1471753" y="4319447"/>
              <a:ext cx="130642" cy="1785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 rot="10800000" flipV="1">
              <a:off x="381000" y="4343400"/>
              <a:ext cx="304800" cy="1524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 rot="10800000" flipV="1">
              <a:off x="2057400" y="4343400"/>
              <a:ext cx="304800" cy="1524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2362200" y="5334000"/>
            <a:ext cx="5029200" cy="1143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Here's an example of the argument and result of </a:t>
            </a:r>
            <a:r>
              <a:rPr lang="en-US" b="1" dirty="0">
                <a:solidFill>
                  <a:schemeClr val="tx1"/>
                </a:solidFill>
              </a:rPr>
              <a:t>mark-depth</a:t>
            </a:r>
            <a:r>
              <a:rPr lang="en-US" dirty="0">
                <a:solidFill>
                  <a:schemeClr val="tx1"/>
                </a:solidFill>
              </a:rPr>
              <a:t>.  The argument is a </a:t>
            </a:r>
            <a:r>
              <a:rPr lang="en-US" b="1" dirty="0" err="1">
                <a:solidFill>
                  <a:schemeClr val="tx1"/>
                </a:solidFill>
              </a:rPr>
              <a:t>Bintree</a:t>
            </a:r>
            <a:r>
              <a:rPr lang="en-US" b="1" dirty="0">
                <a:solidFill>
                  <a:schemeClr val="tx1"/>
                </a:solidFill>
              </a:rPr>
              <a:t>&lt;String&gt;</a:t>
            </a:r>
            <a:r>
              <a:rPr lang="en-US" dirty="0">
                <a:solidFill>
                  <a:schemeClr val="tx1"/>
                </a:solidFill>
              </a:rPr>
              <a:t> and the result is a </a:t>
            </a:r>
            <a:r>
              <a:rPr lang="en-US" b="1" dirty="0" err="1">
                <a:solidFill>
                  <a:schemeClr val="tx1"/>
                </a:solidFill>
              </a:rPr>
              <a:t>Bintree</a:t>
            </a:r>
            <a:r>
              <a:rPr lang="en-US" b="1" dirty="0">
                <a:solidFill>
                  <a:schemeClr val="tx1"/>
                </a:solidFill>
              </a:rPr>
              <a:t>&lt;Number&gt;</a:t>
            </a:r>
            <a:r>
              <a:rPr lang="en-US" dirty="0">
                <a:solidFill>
                  <a:schemeClr val="tx1"/>
                </a:solidFill>
              </a:rPr>
              <a:t>, just like the contract says.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4525-021D-496D-B39D-9668564A137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36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for </a:t>
            </a:r>
            <a:r>
              <a:rPr lang="en-US" dirty="0" err="1" smtClean="0"/>
              <a:t>BinTree</a:t>
            </a:r>
            <a:r>
              <a:rPr lang="en-US" dirty="0" smtClean="0"/>
              <a:t>&lt;X&gt;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-fn tree)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[(empty? tree) ...]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(... 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-fn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-left tree))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-data tree)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-fn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-right tree)))]))</a:t>
            </a: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15000" y="1447800"/>
            <a:ext cx="2895600" cy="1143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If we follow the recipe for writing a template, this is what we get for </a:t>
            </a:r>
            <a:r>
              <a:rPr lang="en-US" b="1" dirty="0" err="1">
                <a:solidFill>
                  <a:schemeClr val="tx1"/>
                </a:solidFill>
              </a:rPr>
              <a:t>Bintree</a:t>
            </a:r>
            <a:r>
              <a:rPr lang="en-US" b="1" dirty="0">
                <a:solidFill>
                  <a:schemeClr val="tx1"/>
                </a:solidFill>
              </a:rPr>
              <a:t>&lt;X&gt;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4525-021D-496D-B39D-9668564A137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Filling in the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(mark-depth tree)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[(empty? tree) ...]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(make-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bintree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(mark-depth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-left tree))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...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(mark-depth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-right tree)))]))</a:t>
            </a: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5257800"/>
            <a:ext cx="4572000" cy="9144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But how do we know the depth?</a:t>
            </a:r>
          </a:p>
        </p:txBody>
      </p:sp>
      <p:sp>
        <p:nvSpPr>
          <p:cNvPr id="7" name="Freeform 6"/>
          <p:cNvSpPr/>
          <p:nvPr/>
        </p:nvSpPr>
        <p:spPr>
          <a:xfrm>
            <a:off x="669236" y="3979412"/>
            <a:ext cx="2073964" cy="1746831"/>
          </a:xfrm>
          <a:custGeom>
            <a:avLst/>
            <a:gdLst>
              <a:gd name="connsiteX0" fmla="*/ 2073964 w 2073964"/>
              <a:gd name="connsiteY0" fmla="*/ 1746831 h 1746831"/>
              <a:gd name="connsiteX1" fmla="*/ 5321 w 2073964"/>
              <a:gd name="connsiteY1" fmla="*/ 157873 h 1746831"/>
              <a:gd name="connsiteX2" fmla="*/ 1594279 w 2073964"/>
              <a:gd name="connsiteY2" fmla="*/ 142883 h 1746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73964" h="1746831">
                <a:moveTo>
                  <a:pt x="2073964" y="1746831"/>
                </a:moveTo>
                <a:cubicBezTo>
                  <a:pt x="1079616" y="1086014"/>
                  <a:pt x="85268" y="425198"/>
                  <a:pt x="5321" y="157873"/>
                </a:cubicBezTo>
                <a:cubicBezTo>
                  <a:pt x="-74627" y="-109452"/>
                  <a:pt x="759826" y="16715"/>
                  <a:pt x="1594279" y="142883"/>
                </a:cubicBezTo>
              </a:path>
            </a:pathLst>
          </a:custGeom>
          <a:noFill/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4525-021D-496D-B39D-9668564A137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82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Some problems are not easily solved using structural decomposition as we've defined it. Others are solved only inefficiently by pure structural decomposition. 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introduce </a:t>
            </a:r>
            <a:r>
              <a:rPr lang="en-US" dirty="0" smtClean="0"/>
              <a:t>two new kinds of generalization to help solve such problems.</a:t>
            </a:r>
          </a:p>
          <a:p>
            <a:r>
              <a:rPr lang="en-US" dirty="0" smtClean="0"/>
              <a:t>We introduce invariants as a way of recording the assumptions that a function makes about its environment.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4525-021D-496D-B39D-9668564A13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6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again, let’s generalize by adding an extra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mark-depth-from 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: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&lt;X&gt; Number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-&gt;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&lt;Number&gt;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RETURNS: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a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like the given one, except that each node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is replaced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by its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depth </a:t>
            </a:r>
            <a:r>
              <a:rPr lang="en-US" sz="2400" b="1" i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starting </a:t>
            </a:r>
            <a:r>
              <a:rPr lang="en-US" sz="2400" b="1" i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from n</a:t>
            </a:r>
          </a:p>
          <a:p>
            <a:pPr marL="0" indent="0"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EXAMPLES: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see below</a:t>
            </a:r>
          </a:p>
          <a:p>
            <a:pPr marL="0" indent="0"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STRATEGY: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structural decomposition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on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tree :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&lt;X&gt;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4525-021D-496D-B39D-9668564A137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85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(n = 10)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4876800" y="1638300"/>
            <a:ext cx="3912348" cy="2895600"/>
            <a:chOff x="381000" y="1600200"/>
            <a:chExt cx="3912348" cy="2895600"/>
          </a:xfrm>
        </p:grpSpPr>
        <p:sp>
          <p:nvSpPr>
            <p:cNvPr id="35" name="Oval 34"/>
            <p:cNvSpPr/>
            <p:nvPr/>
          </p:nvSpPr>
          <p:spPr>
            <a:xfrm>
              <a:off x="457200" y="3695700"/>
              <a:ext cx="1219200" cy="76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prstClr val="black"/>
                  </a:solidFill>
                </a:rPr>
                <a:t>12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2209800" y="3695700"/>
              <a:ext cx="1219200" cy="76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prstClr val="black"/>
                  </a:solidFill>
                </a:rPr>
                <a:t>12</a:t>
              </a:r>
            </a:p>
          </p:txBody>
        </p:sp>
        <p:grpSp>
          <p:nvGrpSpPr>
            <p:cNvPr id="37" name="Group 11"/>
            <p:cNvGrpSpPr/>
            <p:nvPr/>
          </p:nvGrpSpPr>
          <p:grpSpPr>
            <a:xfrm>
              <a:off x="1295400" y="2647950"/>
              <a:ext cx="2971800" cy="762000"/>
              <a:chOff x="1295400" y="2667000"/>
              <a:chExt cx="2971800" cy="762000"/>
            </a:xfrm>
          </p:grpSpPr>
          <p:sp>
            <p:nvSpPr>
              <p:cNvPr id="49" name="Oval 48"/>
              <p:cNvSpPr/>
              <p:nvPr/>
            </p:nvSpPr>
            <p:spPr>
              <a:xfrm>
                <a:off x="1295400" y="2667000"/>
                <a:ext cx="1219200" cy="7620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prstClr val="black"/>
                    </a:solidFill>
                  </a:rPr>
                  <a:t>11</a:t>
                </a:r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3048000" y="2667000"/>
                <a:ext cx="1219200" cy="7620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prstClr val="black"/>
                    </a:solidFill>
                  </a:rPr>
                  <a:t>11</a:t>
                </a:r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2171700" y="1600200"/>
              <a:ext cx="1219200" cy="76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prstClr val="black"/>
                  </a:solidFill>
                </a:rPr>
                <a:t>10</a:t>
              </a:r>
            </a:p>
          </p:txBody>
        </p:sp>
        <p:cxnSp>
          <p:nvCxnSpPr>
            <p:cNvPr id="39" name="Straight Arrow Connector 38"/>
            <p:cNvCxnSpPr>
              <a:stCxn id="38" idx="3"/>
              <a:endCxn id="49" idx="0"/>
            </p:cNvCxnSpPr>
            <p:nvPr/>
          </p:nvCxnSpPr>
          <p:spPr>
            <a:xfrm rot="5400000">
              <a:off x="1928953" y="2226655"/>
              <a:ext cx="397342" cy="4452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38" idx="5"/>
              <a:endCxn id="50" idx="0"/>
            </p:cNvCxnSpPr>
            <p:nvPr/>
          </p:nvCxnSpPr>
          <p:spPr>
            <a:xfrm rot="16200000" flipH="1">
              <a:off x="3236305" y="2226655"/>
              <a:ext cx="397342" cy="4452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49" idx="3"/>
              <a:endCxn id="35" idx="0"/>
            </p:cNvCxnSpPr>
            <p:nvPr/>
          </p:nvCxnSpPr>
          <p:spPr>
            <a:xfrm rot="5400000">
              <a:off x="1071703" y="3293455"/>
              <a:ext cx="397342" cy="4071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50" idx="3"/>
              <a:endCxn id="36" idx="0"/>
            </p:cNvCxnSpPr>
            <p:nvPr/>
          </p:nvCxnSpPr>
          <p:spPr>
            <a:xfrm rot="5400000">
              <a:off x="2824303" y="3293455"/>
              <a:ext cx="397342" cy="4071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49" idx="5"/>
            </p:cNvCxnSpPr>
            <p:nvPr/>
          </p:nvCxnSpPr>
          <p:spPr>
            <a:xfrm rot="16200000" flipH="1">
              <a:off x="2360005" y="3274405"/>
              <a:ext cx="130642" cy="1785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rot="16200000" flipH="1">
              <a:off x="3300553" y="4319447"/>
              <a:ext cx="130642" cy="1785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rot="16200000" flipH="1">
              <a:off x="4138753" y="3252647"/>
              <a:ext cx="130642" cy="1785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rot="16200000" flipH="1">
              <a:off x="1471753" y="4319447"/>
              <a:ext cx="130642" cy="1785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rot="10800000" flipV="1">
              <a:off x="381000" y="4343400"/>
              <a:ext cx="304800" cy="1524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rot="10800000" flipV="1">
              <a:off x="2057400" y="4343400"/>
              <a:ext cx="304800" cy="1524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Right Arrow 50"/>
          <p:cNvSpPr/>
          <p:nvPr/>
        </p:nvSpPr>
        <p:spPr>
          <a:xfrm>
            <a:off x="4572000" y="2843784"/>
            <a:ext cx="914400" cy="484632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prstClr val="black"/>
              </a:solidFill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381000" y="1638300"/>
            <a:ext cx="3962400" cy="2895600"/>
            <a:chOff x="381000" y="1600200"/>
            <a:chExt cx="3962400" cy="2895600"/>
          </a:xfrm>
        </p:grpSpPr>
        <p:sp>
          <p:nvSpPr>
            <p:cNvPr id="53" name="Oval 52"/>
            <p:cNvSpPr/>
            <p:nvPr/>
          </p:nvSpPr>
          <p:spPr>
            <a:xfrm>
              <a:off x="457200" y="3695700"/>
              <a:ext cx="1219200" cy="76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prstClr val="black"/>
                  </a:solidFill>
                </a:rPr>
                <a:t>"bar"</a:t>
              </a:r>
            </a:p>
          </p:txBody>
        </p:sp>
        <p:sp>
          <p:nvSpPr>
            <p:cNvPr id="54" name="Oval 53"/>
            <p:cNvSpPr/>
            <p:nvPr/>
          </p:nvSpPr>
          <p:spPr>
            <a:xfrm>
              <a:off x="2057400" y="3695700"/>
              <a:ext cx="1524000" cy="76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prstClr val="black"/>
                  </a:solidFill>
                </a:rPr>
                <a:t>"</a:t>
              </a:r>
              <a:r>
                <a:rPr lang="en-US" sz="2400" dirty="0" err="1" smtClean="0">
                  <a:solidFill>
                    <a:prstClr val="black"/>
                  </a:solidFill>
                </a:rPr>
                <a:t>quux</a:t>
              </a:r>
              <a:r>
                <a:rPr lang="en-US" sz="2400" dirty="0" smtClean="0">
                  <a:solidFill>
                    <a:prstClr val="black"/>
                  </a:solidFill>
                </a:rPr>
                <a:t>"</a:t>
              </a:r>
            </a:p>
          </p:txBody>
        </p:sp>
        <p:grpSp>
          <p:nvGrpSpPr>
            <p:cNvPr id="55" name="Group 11"/>
            <p:cNvGrpSpPr/>
            <p:nvPr/>
          </p:nvGrpSpPr>
          <p:grpSpPr>
            <a:xfrm>
              <a:off x="1295400" y="2647950"/>
              <a:ext cx="3048000" cy="762000"/>
              <a:chOff x="1295400" y="2667000"/>
              <a:chExt cx="3048000" cy="762000"/>
            </a:xfrm>
          </p:grpSpPr>
          <p:sp>
            <p:nvSpPr>
              <p:cNvPr id="67" name="Oval 66"/>
              <p:cNvSpPr/>
              <p:nvPr/>
            </p:nvSpPr>
            <p:spPr>
              <a:xfrm>
                <a:off x="1295400" y="2667000"/>
                <a:ext cx="1219200" cy="7620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prstClr val="black"/>
                    </a:solidFill>
                  </a:rPr>
                  <a:t>"</a:t>
                </a:r>
                <a:r>
                  <a:rPr lang="en-US" sz="2400" dirty="0" err="1" smtClean="0">
                    <a:solidFill>
                      <a:prstClr val="black"/>
                    </a:solidFill>
                  </a:rPr>
                  <a:t>foo</a:t>
                </a:r>
                <a:r>
                  <a:rPr lang="en-US" sz="2400" dirty="0" smtClean="0">
                    <a:solidFill>
                      <a:prstClr val="black"/>
                    </a:solidFill>
                  </a:rPr>
                  <a:t>"</a:t>
                </a:r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2971800" y="2667000"/>
                <a:ext cx="1371600" cy="7620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prstClr val="black"/>
                    </a:solidFill>
                  </a:rPr>
                  <a:t>"</a:t>
                </a:r>
                <a:r>
                  <a:rPr lang="en-US" sz="2400" dirty="0" err="1" smtClean="0">
                    <a:solidFill>
                      <a:prstClr val="black"/>
                    </a:solidFill>
                  </a:rPr>
                  <a:t>frob</a:t>
                </a:r>
                <a:r>
                  <a:rPr lang="en-US" sz="2400" dirty="0" smtClean="0">
                    <a:solidFill>
                      <a:prstClr val="black"/>
                    </a:solidFill>
                  </a:rPr>
                  <a:t>"</a:t>
                </a:r>
              </a:p>
            </p:txBody>
          </p:sp>
        </p:grpSp>
        <p:sp>
          <p:nvSpPr>
            <p:cNvPr id="56" name="Oval 55"/>
            <p:cNvSpPr/>
            <p:nvPr/>
          </p:nvSpPr>
          <p:spPr>
            <a:xfrm>
              <a:off x="2171700" y="1600200"/>
              <a:ext cx="1219200" cy="76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prstClr val="black"/>
                  </a:solidFill>
                </a:rPr>
                <a:t>"</a:t>
              </a:r>
              <a:r>
                <a:rPr lang="en-US" sz="2400" dirty="0" err="1" smtClean="0">
                  <a:solidFill>
                    <a:prstClr val="black"/>
                  </a:solidFill>
                </a:rPr>
                <a:t>baz</a:t>
              </a:r>
              <a:r>
                <a:rPr lang="en-US" sz="2400" dirty="0" smtClean="0">
                  <a:solidFill>
                    <a:prstClr val="black"/>
                  </a:solidFill>
                </a:rPr>
                <a:t>"</a:t>
              </a:r>
            </a:p>
          </p:txBody>
        </p:sp>
        <p:cxnSp>
          <p:nvCxnSpPr>
            <p:cNvPr id="57" name="Straight Arrow Connector 56"/>
            <p:cNvCxnSpPr>
              <a:stCxn id="56" idx="3"/>
              <a:endCxn id="67" idx="0"/>
            </p:cNvCxnSpPr>
            <p:nvPr/>
          </p:nvCxnSpPr>
          <p:spPr>
            <a:xfrm rot="5400000">
              <a:off x="1928953" y="2226655"/>
              <a:ext cx="397342" cy="4452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56" idx="5"/>
              <a:endCxn id="68" idx="0"/>
            </p:cNvCxnSpPr>
            <p:nvPr/>
          </p:nvCxnSpPr>
          <p:spPr>
            <a:xfrm>
              <a:off x="3212352" y="2250608"/>
              <a:ext cx="445248" cy="39734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67" idx="3"/>
              <a:endCxn id="53" idx="0"/>
            </p:cNvCxnSpPr>
            <p:nvPr/>
          </p:nvCxnSpPr>
          <p:spPr>
            <a:xfrm rot="5400000">
              <a:off x="1071703" y="3293455"/>
              <a:ext cx="397342" cy="4071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68" idx="3"/>
              <a:endCxn id="54" idx="0"/>
            </p:cNvCxnSpPr>
            <p:nvPr/>
          </p:nvCxnSpPr>
          <p:spPr>
            <a:xfrm flipH="1">
              <a:off x="2819400" y="3298358"/>
              <a:ext cx="353266" cy="39734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67" idx="5"/>
            </p:cNvCxnSpPr>
            <p:nvPr/>
          </p:nvCxnSpPr>
          <p:spPr>
            <a:xfrm rot="16200000" flipH="1">
              <a:off x="2360005" y="3274405"/>
              <a:ext cx="130642" cy="1785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rot="16200000" flipH="1">
              <a:off x="3300553" y="4319447"/>
              <a:ext cx="130642" cy="1785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 rot="16200000" flipH="1">
              <a:off x="4138753" y="3252647"/>
              <a:ext cx="130642" cy="1785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 rot="16200000" flipH="1">
              <a:off x="1471753" y="4319447"/>
              <a:ext cx="130642" cy="1785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rot="10800000" flipV="1">
              <a:off x="381000" y="4343400"/>
              <a:ext cx="304800" cy="1524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rot="10800000" flipV="1">
              <a:off x="2057400" y="4343400"/>
              <a:ext cx="304800" cy="1524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4525-021D-496D-B39D-9668564A137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35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 Definition for </a:t>
            </a:r>
            <a:r>
              <a:rPr lang="en-US" b="1" dirty="0" smtClean="0"/>
              <a:t>mark-depth-from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(define (mark-depth-from tree d) </a:t>
            </a:r>
          </a:p>
          <a:p>
            <a:r>
              <a:rPr lang="en-US" sz="2000" dirty="0"/>
              <a:t>   (</a:t>
            </a:r>
            <a:r>
              <a:rPr lang="en-US" sz="2000" dirty="0" err="1"/>
              <a:t>cond</a:t>
            </a:r>
            <a:endParaRPr lang="en-US" sz="2000" dirty="0"/>
          </a:p>
          <a:p>
            <a:r>
              <a:rPr lang="en-US" sz="2000" dirty="0"/>
              <a:t>     [(empty? tree) empty]</a:t>
            </a:r>
          </a:p>
          <a:p>
            <a:r>
              <a:rPr lang="en-US" sz="2000" dirty="0"/>
              <a:t>     [else (make-</a:t>
            </a:r>
            <a:r>
              <a:rPr lang="en-US" sz="2000" dirty="0" err="1"/>
              <a:t>bintree</a:t>
            </a:r>
            <a:endParaRPr lang="en-US" sz="2000" dirty="0"/>
          </a:p>
          <a:p>
            <a:r>
              <a:rPr lang="en-US" sz="2000" dirty="0"/>
              <a:t>            (mark-depth-from 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      (</a:t>
            </a:r>
            <a:r>
              <a:rPr lang="en-US" sz="2000" dirty="0" err="1"/>
              <a:t>bintree</a:t>
            </a:r>
            <a:r>
              <a:rPr lang="en-US" sz="2000" dirty="0"/>
              <a:t>-left tree) (+ d 1))</a:t>
            </a:r>
          </a:p>
          <a:p>
            <a:r>
              <a:rPr lang="en-US" sz="2000" dirty="0"/>
              <a:t>            d</a:t>
            </a:r>
          </a:p>
          <a:p>
            <a:r>
              <a:rPr lang="en-US" sz="2000" dirty="0"/>
              <a:t>            (mark-depth-from </a:t>
            </a:r>
          </a:p>
          <a:p>
            <a:r>
              <a:rPr lang="en-US" sz="2000" dirty="0" smtClean="0"/>
              <a:t>              (</a:t>
            </a:r>
            <a:r>
              <a:rPr lang="en-US" sz="2000" dirty="0" err="1"/>
              <a:t>bintree</a:t>
            </a:r>
            <a:r>
              <a:rPr lang="en-US" sz="2000" dirty="0"/>
              <a:t>-right tree) (+ d 1)))]))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81400" y="5638800"/>
            <a:ext cx="43434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If you are marking </a:t>
            </a:r>
            <a:r>
              <a:rPr lang="en-US" b="1" dirty="0" smtClean="0">
                <a:solidFill>
                  <a:schemeClr val="tx1"/>
                </a:solidFill>
              </a:rPr>
              <a:t>tree</a:t>
            </a:r>
            <a:r>
              <a:rPr lang="en-US" dirty="0" smtClean="0">
                <a:solidFill>
                  <a:schemeClr val="tx1"/>
                </a:solidFill>
              </a:rPr>
              <a:t> starting at </a:t>
            </a:r>
            <a:r>
              <a:rPr lang="en-US" b="1" dirty="0" smtClean="0">
                <a:solidFill>
                  <a:schemeClr val="tx1"/>
                </a:solidFill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, then you should mark its sons starting at </a:t>
            </a:r>
            <a:r>
              <a:rPr lang="en-US" b="1" dirty="0" smtClean="0">
                <a:solidFill>
                  <a:schemeClr val="tx1"/>
                </a:solidFill>
              </a:rPr>
              <a:t>d+1</a:t>
            </a:r>
          </a:p>
        </p:txBody>
      </p:sp>
      <p:cxnSp>
        <p:nvCxnSpPr>
          <p:cNvPr id="6" name="Straight Arrow Connector 5"/>
          <p:cNvCxnSpPr>
            <a:stCxn id="4" idx="0"/>
          </p:cNvCxnSpPr>
          <p:nvPr/>
        </p:nvCxnSpPr>
        <p:spPr>
          <a:xfrm flipH="1" flipV="1">
            <a:off x="5486400" y="3886200"/>
            <a:ext cx="266700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0"/>
          </p:cNvCxnSpPr>
          <p:nvPr/>
        </p:nvCxnSpPr>
        <p:spPr>
          <a:xfrm flipV="1">
            <a:off x="5753100" y="4876800"/>
            <a:ext cx="1905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65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Sometimes you need more information than what structural decomposition gives you</a:t>
            </a:r>
          </a:p>
          <a:p>
            <a:r>
              <a:rPr lang="en-US" dirty="0" smtClean="0"/>
              <a:t>So generalize the problem to include the extra information as a parameter</a:t>
            </a:r>
          </a:p>
          <a:p>
            <a:r>
              <a:rPr lang="en-US" dirty="0" smtClean="0"/>
              <a:t>Design the generalized function</a:t>
            </a:r>
          </a:p>
          <a:p>
            <a:r>
              <a:rPr lang="en-US" dirty="0" smtClean="0"/>
              <a:t>Then define your original function in terms of the generalized one.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4525-021D-496D-B39D-9668564A137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9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should now be able to:</a:t>
            </a:r>
          </a:p>
          <a:p>
            <a:pPr lvl="1"/>
            <a:r>
              <a:rPr lang="en-US" dirty="0" smtClean="0"/>
              <a:t>recognize situations in which it's necessary to generalize a problem in order to solve it</a:t>
            </a:r>
          </a:p>
          <a:p>
            <a:pPr lvl="1"/>
            <a:r>
              <a:rPr lang="en-US" dirty="0" smtClean="0"/>
              <a:t>write a purpose statement for the generalized problem</a:t>
            </a:r>
          </a:p>
          <a:p>
            <a:pPr lvl="1"/>
            <a:r>
              <a:rPr lang="en-US" dirty="0" smtClean="0"/>
              <a:t>carry out the rest of the design recipe for such a problem.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4525-021D-496D-B39D-9668564A137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4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questions about this lesson, ask them on the Discussion Board</a:t>
            </a:r>
          </a:p>
          <a:p>
            <a:r>
              <a:rPr lang="en-US" smtClean="0"/>
              <a:t>Go </a:t>
            </a:r>
            <a:r>
              <a:rPr lang="en-US" dirty="0" smtClean="0"/>
              <a:t>on to 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4525-021D-496D-B39D-9668564A137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86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 the end of this module, you should be able to</a:t>
            </a:r>
          </a:p>
          <a:p>
            <a:pPr lvl="1"/>
            <a:r>
              <a:rPr lang="en-US" dirty="0" smtClean="0"/>
              <a:t>use generalization within a problem to solve the problem</a:t>
            </a:r>
          </a:p>
          <a:p>
            <a:pPr lvl="1"/>
            <a:r>
              <a:rPr lang="en-US" dirty="0" smtClean="0"/>
              <a:t>use context arguments to generalize over problem contexts</a:t>
            </a:r>
          </a:p>
          <a:p>
            <a:pPr lvl="1"/>
            <a:r>
              <a:rPr lang="en-US" dirty="0" smtClean="0"/>
              <a:t>write invariants to document the meaning of a context argument</a:t>
            </a:r>
          </a:p>
          <a:p>
            <a:pPr lvl="1"/>
            <a:r>
              <a:rPr lang="en-US" dirty="0" smtClean="0"/>
              <a:t>explain how invariants divide responsibility between a function and its callers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4525-021D-496D-B39D-9668564A137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5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400800" y="1757787"/>
            <a:ext cx="1828800" cy="533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Generalization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6400800" y="2564470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Constants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6400800" y="3371153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Expressions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6400800" y="4177836"/>
            <a:ext cx="1828800" cy="533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Contexts</a:t>
            </a:r>
            <a:endParaRPr lang="en-US" dirty="0"/>
          </a:p>
        </p:txBody>
      </p:sp>
      <p:sp>
        <p:nvSpPr>
          <p:cNvPr id="39" name="Rounded Rectangle 38"/>
          <p:cNvSpPr/>
          <p:nvPr/>
        </p:nvSpPr>
        <p:spPr>
          <a:xfrm>
            <a:off x="6400800" y="4984519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Data Representations</a:t>
            </a:r>
            <a:endParaRPr lang="en-US" dirty="0"/>
          </a:p>
        </p:txBody>
      </p:sp>
      <p:sp>
        <p:nvSpPr>
          <p:cNvPr id="44" name="Rounded Rectangle 43"/>
          <p:cNvSpPr/>
          <p:nvPr/>
        </p:nvSpPr>
        <p:spPr>
          <a:xfrm>
            <a:off x="6400800" y="5791200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Method Implementations</a:t>
            </a:r>
            <a:endParaRPr lang="en-US" dirty="0"/>
          </a:p>
        </p:txBody>
      </p:sp>
      <p:grpSp>
        <p:nvGrpSpPr>
          <p:cNvPr id="78" name="Group 77"/>
          <p:cNvGrpSpPr/>
          <p:nvPr/>
        </p:nvGrpSpPr>
        <p:grpSpPr>
          <a:xfrm>
            <a:off x="904973" y="951104"/>
            <a:ext cx="1838227" cy="5373496"/>
            <a:chOff x="466823" y="951104"/>
            <a:chExt cx="1838227" cy="5373496"/>
          </a:xfrm>
        </p:grpSpPr>
        <p:sp>
          <p:nvSpPr>
            <p:cNvPr id="27" name="Rounded Rectangle 26"/>
            <p:cNvSpPr/>
            <p:nvPr/>
          </p:nvSpPr>
          <p:spPr>
            <a:xfrm>
              <a:off x="466823" y="3382544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dk1"/>
                  </a:solidFill>
                </a:rPr>
                <a:t>Recursive Data</a:t>
              </a: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476250" y="256447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Mixed Data</a:t>
              </a:r>
              <a:endParaRPr lang="en-US" dirty="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476250" y="951104"/>
              <a:ext cx="1828800" cy="5334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 Representations</a:t>
              </a:r>
              <a:endParaRPr lang="en-US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76250" y="1757787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Basics</a:t>
              </a:r>
              <a:endParaRPr lang="en-US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476250" y="4177836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Functional Data</a:t>
              </a:r>
              <a:endParaRPr lang="en-US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476250" y="4984519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Objects &amp; Classes</a:t>
              </a:r>
              <a:endParaRPr lang="en-US" dirty="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476250" y="579120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Stateful</a:t>
              </a:r>
              <a:r>
                <a:rPr lang="en-US" dirty="0" smtClean="0"/>
                <a:t> Objects</a:t>
              </a:r>
              <a:endParaRPr lang="en-US" dirty="0"/>
            </a:p>
          </p:txBody>
        </p:sp>
        <p:cxnSp>
          <p:nvCxnSpPr>
            <p:cNvPr id="58" name="Straight Arrow Connector 57"/>
            <p:cNvCxnSpPr>
              <a:stCxn id="12" idx="2"/>
              <a:endCxn id="22" idx="0"/>
            </p:cNvCxnSpPr>
            <p:nvPr/>
          </p:nvCxnSpPr>
          <p:spPr>
            <a:xfrm>
              <a:off x="1390650" y="2291187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22" idx="2"/>
              <a:endCxn id="27" idx="0"/>
            </p:cNvCxnSpPr>
            <p:nvPr/>
          </p:nvCxnSpPr>
          <p:spPr>
            <a:xfrm flipH="1">
              <a:off x="1381223" y="3097870"/>
              <a:ext cx="9427" cy="2846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3657600" y="951104"/>
            <a:ext cx="1828800" cy="5373496"/>
            <a:chOff x="2598691" y="951104"/>
            <a:chExt cx="1828800" cy="5373496"/>
          </a:xfrm>
        </p:grpSpPr>
        <p:sp>
          <p:nvSpPr>
            <p:cNvPr id="6" name="Rounded Rectangle 5"/>
            <p:cNvSpPr/>
            <p:nvPr/>
          </p:nvSpPr>
          <p:spPr>
            <a:xfrm>
              <a:off x="2598691" y="951104"/>
              <a:ext cx="1828800" cy="5334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Design Strategies</a:t>
              </a:r>
              <a:endParaRPr lang="en-US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598691" y="1757787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Function Composition</a:t>
              </a:r>
              <a:endParaRPr lang="en-US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2598691" y="276614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Structural Decomposition</a:t>
              </a:r>
              <a:endParaRPr lang="en-US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2598691" y="3774493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Generalization</a:t>
              </a:r>
              <a:endParaRPr lang="en-US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2598691" y="4782846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General Recursion</a:t>
              </a:r>
              <a:endParaRPr lang="en-US" dirty="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2598691" y="579120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Communication via State</a:t>
              </a:r>
              <a:endParaRPr lang="en-US" dirty="0"/>
            </a:p>
          </p:txBody>
        </p:sp>
        <p:cxnSp>
          <p:nvCxnSpPr>
            <p:cNvPr id="70" name="Straight Arrow Connector 69"/>
            <p:cNvCxnSpPr>
              <a:stCxn id="13" idx="2"/>
              <a:endCxn id="23" idx="0"/>
            </p:cNvCxnSpPr>
            <p:nvPr/>
          </p:nvCxnSpPr>
          <p:spPr>
            <a:xfrm>
              <a:off x="3513091" y="2291187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23" idx="2"/>
              <a:endCxn id="28" idx="0"/>
            </p:cNvCxnSpPr>
            <p:nvPr/>
          </p:nvCxnSpPr>
          <p:spPr>
            <a:xfrm>
              <a:off x="3513091" y="3299540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28" idx="2"/>
              <a:endCxn id="38" idx="0"/>
            </p:cNvCxnSpPr>
            <p:nvPr/>
          </p:nvCxnSpPr>
          <p:spPr>
            <a:xfrm>
              <a:off x="3513091" y="4307893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38" idx="2"/>
              <a:endCxn id="48" idx="0"/>
            </p:cNvCxnSpPr>
            <p:nvPr/>
          </p:nvCxnSpPr>
          <p:spPr>
            <a:xfrm>
              <a:off x="3513091" y="5316246"/>
              <a:ext cx="0" cy="47495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8" name="Straight Arrow Connector 87"/>
          <p:cNvCxnSpPr>
            <a:stCxn id="7" idx="2"/>
            <a:endCxn id="14" idx="0"/>
          </p:cNvCxnSpPr>
          <p:nvPr/>
        </p:nvCxnSpPr>
        <p:spPr>
          <a:xfrm>
            <a:off x="7315200" y="2291187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14" idx="2"/>
            <a:endCxn id="29" idx="0"/>
          </p:cNvCxnSpPr>
          <p:nvPr/>
        </p:nvCxnSpPr>
        <p:spPr>
          <a:xfrm>
            <a:off x="7315200" y="3097870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29" idx="2"/>
            <a:endCxn id="34" idx="0"/>
          </p:cNvCxnSpPr>
          <p:nvPr/>
        </p:nvCxnSpPr>
        <p:spPr>
          <a:xfrm>
            <a:off x="7315200" y="3904553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34" idx="2"/>
            <a:endCxn id="39" idx="0"/>
          </p:cNvCxnSpPr>
          <p:nvPr/>
        </p:nvCxnSpPr>
        <p:spPr>
          <a:xfrm>
            <a:off x="7315200" y="4711236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39" idx="2"/>
            <a:endCxn id="44" idx="0"/>
          </p:cNvCxnSpPr>
          <p:nvPr/>
        </p:nvCxnSpPr>
        <p:spPr>
          <a:xfrm>
            <a:off x="7315200" y="5517919"/>
            <a:ext cx="0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ounded Rectangle 102"/>
          <p:cNvSpPr/>
          <p:nvPr/>
        </p:nvSpPr>
        <p:spPr>
          <a:xfrm>
            <a:off x="5791200" y="417704"/>
            <a:ext cx="3048000" cy="106680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400" dirty="0" smtClean="0"/>
              <a:t>Module 07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107" name="Straight Arrow Connector 106"/>
          <p:cNvCxnSpPr>
            <a:stCxn id="27" idx="2"/>
            <a:endCxn id="37" idx="0"/>
          </p:cNvCxnSpPr>
          <p:nvPr/>
        </p:nvCxnSpPr>
        <p:spPr>
          <a:xfrm>
            <a:off x="1819373" y="3915944"/>
            <a:ext cx="9427" cy="2618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37" idx="2"/>
            <a:endCxn id="42" idx="0"/>
          </p:cNvCxnSpPr>
          <p:nvPr/>
        </p:nvCxnSpPr>
        <p:spPr>
          <a:xfrm>
            <a:off x="1828800" y="4711236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42" idx="2"/>
            <a:endCxn id="47" idx="0"/>
          </p:cNvCxnSpPr>
          <p:nvPr/>
        </p:nvCxnSpPr>
        <p:spPr>
          <a:xfrm>
            <a:off x="1828800" y="5517919"/>
            <a:ext cx="0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>
            <a:stCxn id="28" idx="3"/>
            <a:endCxn id="7" idx="1"/>
          </p:cNvCxnSpPr>
          <p:nvPr/>
        </p:nvCxnSpPr>
        <p:spPr>
          <a:xfrm flipV="1">
            <a:off x="5486400" y="2024487"/>
            <a:ext cx="914400" cy="2016706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699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Module 5, we learned about generalizing functions in order to avoid code duplication and establish single points of control.</a:t>
            </a:r>
          </a:p>
          <a:p>
            <a:r>
              <a:rPr lang="en-US" dirty="0" smtClean="0"/>
              <a:t>In this lesson, we'll extend those techniques to situations where the problem itself demands to be generalized before you can solve it.</a:t>
            </a:r>
          </a:p>
          <a:p>
            <a:r>
              <a:rPr lang="en-US" dirty="0" smtClean="0"/>
              <a:t>We'll study two examples of this phenomenon.</a:t>
            </a:r>
          </a:p>
          <a:p>
            <a:r>
              <a:rPr lang="en-US" dirty="0" smtClean="0"/>
              <a:t>This will be a warm-up for the rest of the module.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4525-021D-496D-B39D-9668564A137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11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 for this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end of this lesson, the student should be able to</a:t>
            </a:r>
          </a:p>
          <a:p>
            <a:pPr lvl="1"/>
            <a:r>
              <a:rPr lang="en-US" dirty="0" smtClean="0"/>
              <a:t>recognize situations in which it's necessary to generalize a problem in order to solve it</a:t>
            </a:r>
          </a:p>
          <a:p>
            <a:pPr lvl="1"/>
            <a:r>
              <a:rPr lang="en-US" dirty="0" smtClean="0"/>
              <a:t>write a purpose statement for the generalized problem</a:t>
            </a:r>
          </a:p>
          <a:p>
            <a:pPr lvl="1"/>
            <a:r>
              <a:rPr lang="en-US" dirty="0" smtClean="0"/>
              <a:t>carry out the rest of the design recipe for such a problem.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4525-021D-496D-B39D-9668564A137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1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number-list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A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NumberedListOf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&lt;X&gt; is a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ListOf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&lt;(list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Num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X)&gt;</a:t>
            </a:r>
          </a:p>
          <a:p>
            <a:pPr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number-list :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ListOf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&lt;X&gt; -&gt;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NumberedListOf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&lt;X&gt;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produce a list like the original, but with the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elements numbered, starting from 1</a:t>
            </a:r>
          </a:p>
          <a:p>
            <a:pPr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(number-list (list 22 44 33)) 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= (list (list 1 22) (list 2 44) (list 3 33))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(number-list    (list 44 33)) 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= (list (list 1 44) (list 2 33))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86399" y="5867400"/>
            <a:ext cx="3293125" cy="838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Here's an example of a problem that's hard using structural decomposition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4525-021D-496D-B39D-9668564A137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3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Let's try structural 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(number-list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 empty]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(cons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(list 1 (first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(number-list (rest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90800" y="4495800"/>
            <a:ext cx="36576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Well, that's clearly wrong!  What could work?</a:t>
            </a:r>
          </a:p>
        </p:txBody>
      </p:sp>
      <p:sp>
        <p:nvSpPr>
          <p:cNvPr id="5" name="Rectangle 4"/>
          <p:cNvSpPr/>
          <p:nvPr/>
        </p:nvSpPr>
        <p:spPr>
          <a:xfrm>
            <a:off x="3200400" y="5715000"/>
            <a:ext cx="43434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 need a help function, to number the rest of the list starting from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4525-021D-496D-B39D-9668564A137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94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(number-list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 empty]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(cons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(list 1 (first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(number-list-starting-from-2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 (rest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5029200"/>
            <a:ext cx="5105400" cy="76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Well, this looks promising.  All we have to do now is write </a:t>
            </a:r>
            <a:r>
              <a:rPr lang="en-US" b="1" dirty="0" smtClean="0">
                <a:solidFill>
                  <a:schemeClr val="tx1"/>
                </a:solidFill>
              </a:rPr>
              <a:t>number-list-starting-from-2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4525-021D-496D-B39D-9668564A137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7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ed8e5f86a24a618b135fd687619d7df3b832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 smtClean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1301</Words>
  <Application>Microsoft Office PowerPoint</Application>
  <PresentationFormat>On-screen Show (4:3)</PresentationFormat>
  <Paragraphs>228</Paragraphs>
  <Slides>25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Consolas</vt:lpstr>
      <vt:lpstr>Courier New</vt:lpstr>
      <vt:lpstr>Helvetica Neue</vt:lpstr>
      <vt:lpstr>Office Theme</vt:lpstr>
      <vt:lpstr>Solving Your Problem by Generalization</vt:lpstr>
      <vt:lpstr>Module Introduction</vt:lpstr>
      <vt:lpstr>Module Outline</vt:lpstr>
      <vt:lpstr>PowerPoint Presentation</vt:lpstr>
      <vt:lpstr>Lesson Introduction</vt:lpstr>
      <vt:lpstr>Learning Objectives for this Lesson</vt:lpstr>
      <vt:lpstr>Example 1: number-list</vt:lpstr>
      <vt:lpstr>Let's try structural decomposition</vt:lpstr>
      <vt:lpstr>Try #2</vt:lpstr>
      <vt:lpstr>number-list-starting-from-2</vt:lpstr>
      <vt:lpstr>number-list-starting-from-3</vt:lpstr>
      <vt:lpstr>Let’s generalize!</vt:lpstr>
      <vt:lpstr>Now we have a nice structural decomposition</vt:lpstr>
      <vt:lpstr>But remember to recover the original function! </vt:lpstr>
      <vt:lpstr>Example 2: mark-depth</vt:lpstr>
      <vt:lpstr>Example 2: mark-depth (2)</vt:lpstr>
      <vt:lpstr>Example</vt:lpstr>
      <vt:lpstr>Template for BinTree&lt;X&gt;</vt:lpstr>
      <vt:lpstr>Filling in the template</vt:lpstr>
      <vt:lpstr>So again, let’s generalize by adding an extra argument</vt:lpstr>
      <vt:lpstr>Example (n = 10)</vt:lpstr>
      <vt:lpstr>Function Definition for mark-depth-from</vt:lpstr>
      <vt:lpstr>Summary</vt:lpstr>
      <vt:lpstr>Lesson Recap</vt:lpstr>
      <vt:lpstr>Next Steps</vt:lpstr>
    </vt:vector>
  </TitlesOfParts>
  <Company>Northeastern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Mitchell Wand</dc:creator>
  <cp:lastModifiedBy>Mitchell Wand</cp:lastModifiedBy>
  <cp:revision>20</cp:revision>
  <dcterms:created xsi:type="dcterms:W3CDTF">2013-10-11T15:09:54Z</dcterms:created>
  <dcterms:modified xsi:type="dcterms:W3CDTF">2014-10-12T21:28:41Z</dcterms:modified>
</cp:coreProperties>
</file>